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9" r:id="rId4"/>
    <p:sldId id="268" r:id="rId5"/>
    <p:sldId id="267" r:id="rId6"/>
    <p:sldId id="263" r:id="rId7"/>
    <p:sldId id="266" r:id="rId8"/>
    <p:sldId id="270" r:id="rId9"/>
    <p:sldId id="271" r:id="rId10"/>
    <p:sldId id="265" r:id="rId11"/>
    <p:sldId id="272" r:id="rId12"/>
    <p:sldId id="262" r:id="rId13"/>
    <p:sldId id="264" r:id="rId14"/>
    <p:sldId id="258" r:id="rId15"/>
    <p:sldId id="259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62100-45E6-4B02-AAB4-AF5CAB9ED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3B128-7BE3-45D6-AD98-1B15719C4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8952A-1B52-4CC4-8C91-09183634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43F7C-F2F5-4296-8A09-5BF5AE81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FD65A-503B-44CC-AD99-D58C10DF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8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CFDC-5617-4036-A4EA-E63A3C8CF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81DC0-EDC2-4D65-8392-8734992AF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34190-5E28-42E9-88B4-6ECC0735B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3F296-74CF-4C15-ADF8-4EBB05FCC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1CC80-4DD8-4109-BC10-923BAF82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4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8ACF42-34E4-48AC-BDC2-6EEB0F23A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4CD27-9B8B-461C-873B-491998F4D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B4891-F555-4398-A718-B753A0E9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FD591-5194-4FA7-A30A-0C2EFBE7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45310-A6D6-439E-8942-BBFD6A73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7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CFF3-733A-4587-8F1B-9C91B4DD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31772-5B8A-425E-B324-988547156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037D1-2B8F-4773-B151-A51A5A88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06718-AC34-4E7A-A615-F8124B4BD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4C05E-D88A-42A5-A500-B1F632B2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8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8DB8-B685-4CF4-8350-C5B03D7C8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46437-65FA-435D-900F-7F8D362F3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17821-73BC-49C2-A373-177054CF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171D1-5E0C-4930-9A8D-C01E0ACE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8CC7C-FA0E-4DF6-B405-98BC09A2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2DE4-F0DA-4EE8-ABDB-A1DB38DA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A1F33-C7D2-463C-A67D-6AB5FB99B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5BFDD-8F49-4D3F-ABBE-6B1B2A6A8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59590-EA8F-4807-8A8A-139302C2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E8959-5754-4DC9-912C-F91785FD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A38C8-D262-4773-B12E-D0BA3DC3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07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D52A-5081-46FE-A017-F8F96289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1064C-38B0-44D8-8EEC-16221B05D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54E8B-4237-4B0B-8C52-FC21DD7FD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F69BF-2665-4CDE-8461-929ADBB9D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BCDFC1-21B1-4E6E-9B3E-3C7BA255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BDD1BB-3B1C-4F9D-8017-74C5AC93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2BB054-9C09-4D68-8065-FB6D9838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6904F-22E7-4EE2-A2C4-4AC6604E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5E8-6B90-4246-BFDF-01D81702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D9882-64F2-47BF-BFDA-EDDEE9FDB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52CC9-3D97-4114-B9A2-E48B0569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14722-BD78-48B3-A1F1-9CBB671E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C39E5E-0011-4D03-A091-46209C13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60911-1B04-43DE-9DFC-E2AB62DE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E1191-E496-4AC7-BE16-552A75B6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31CA-32AC-4DA2-9782-C33D068A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5BB9B-8D38-4DF2-B7FB-253BC248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191DF-8565-4334-BF67-7592797B7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09468-1170-4B76-9F0F-34873EC8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5B7A5-2A14-4E2B-94EF-46645711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A79BD-FA37-4DAF-81E6-8F596D8E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D31F-483B-434E-9567-541D55AC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397D9-39C5-4FE3-A897-1E56378E8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26502-603F-463B-A1A7-C35720D57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07FDB-F411-4F2A-BB38-05D9B448B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C9180-F5B3-4C36-8902-EED9ED59B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97CE7-B9CC-49D1-8C28-40846454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2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794117-CF72-4877-BB07-45C8858F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1DA9D-E89F-43CC-99EC-DFA78EA80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8A845-E521-448C-94F0-37775F6EE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BE8B6-2E6E-4556-97B7-46C044FFCCAC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4BE8A-ADD8-4605-9DF2-16BF0F08A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3931A-76D7-4089-96D8-065DA39C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344D4-27A4-4F13-B325-F4EBA0616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38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stock-image-tangled-wires-image27063551" TargetMode="External"/><Relationship Id="rId2" Type="http://schemas.openxmlformats.org/officeDocument/2006/relationships/hyperlink" Target="https://www.sens.org/research/intramural/mitochondrial-mutations/mitochondrial-repair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ipwallpaper.com/mitochondria-wallpaper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&#10;&#10;Description generated with high confidence">
            <a:extLst>
              <a:ext uri="{FF2B5EF4-FFF2-40B4-BE49-F238E27FC236}">
                <a16:creationId xmlns:a16="http://schemas.microsoft.com/office/drawing/2014/main" id="{A75A50D9-12D0-4364-B9CC-125387CE0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/>
          <a:stretch/>
        </p:blipFill>
        <p:spPr>
          <a:xfrm rot="10800000">
            <a:off x="5977128" y="0"/>
            <a:ext cx="6214872" cy="6858000"/>
          </a:xfrm>
          <a:prstGeom prst="rect">
            <a:avLst/>
          </a:prstGeom>
        </p:spPr>
      </p:pic>
      <p:pic>
        <p:nvPicPr>
          <p:cNvPr id="5" name="Picture 4" descr="A group of fireworks in the sky&#10;&#10;Description generated with high confidence">
            <a:extLst>
              <a:ext uri="{FF2B5EF4-FFF2-40B4-BE49-F238E27FC236}">
                <a16:creationId xmlns:a16="http://schemas.microsoft.com/office/drawing/2014/main" id="{3E6AC788-18C8-48FC-B3B6-BADF5B6CA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9018"/>
          <a:stretch/>
        </p:blipFill>
        <p:spPr>
          <a:xfrm>
            <a:off x="-237744" y="-1"/>
            <a:ext cx="6907411" cy="686144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2A07FC5-D106-429F-B460-72D0181B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Why is it important?</a:t>
            </a:r>
          </a:p>
          <a:p>
            <a:endParaRPr lang="en-US" sz="1400" dirty="0"/>
          </a:p>
          <a:p>
            <a:r>
              <a:rPr lang="en-US" sz="1400" dirty="0"/>
              <a:t>We want to analyze fluorescence intensity differences between cells in different samples. We can only get high magnification images of so many cells in one confocal microscopy section. </a:t>
            </a:r>
          </a:p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C53E1-CED3-4E55-95D0-3B8BE70F6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1816" y="4396779"/>
            <a:ext cx="12057888" cy="216662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Fluorescence Quantification</a:t>
            </a:r>
            <a:br>
              <a:rPr lang="en-US" sz="7200" dirty="0">
                <a:solidFill>
                  <a:schemeClr val="bg1"/>
                </a:solidFill>
                <a:latin typeface="Adobe Garamond Pro Bold" panose="02020702060506020403" pitchFamily="18" charset="0"/>
              </a:rPr>
            </a:br>
            <a:r>
              <a:rPr lang="en-US" sz="72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With Multiple ROIs per Cell</a:t>
            </a:r>
            <a:r>
              <a:rPr lang="en-US" sz="7200" dirty="0"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13734-018B-4621-904F-7EA62588DBE8}"/>
              </a:ext>
            </a:extLst>
          </p:cNvPr>
          <p:cNvSpPr txBox="1"/>
          <p:nvPr/>
        </p:nvSpPr>
        <p:spPr>
          <a:xfrm>
            <a:off x="8005278" y="399140"/>
            <a:ext cx="34521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</a:rPr>
              <a:t>Krista Pipho BCH 571 </a:t>
            </a:r>
          </a:p>
          <a:p>
            <a:pPr algn="r"/>
            <a:r>
              <a:rPr lang="en-US" sz="4400" dirty="0">
                <a:solidFill>
                  <a:schemeClr val="bg1"/>
                </a:solidFill>
              </a:rPr>
              <a:t>Fall 2018</a:t>
            </a:r>
          </a:p>
        </p:txBody>
      </p:sp>
    </p:spTree>
    <p:extLst>
      <p:ext uri="{BB962C8B-B14F-4D97-AF65-F5344CB8AC3E}">
        <p14:creationId xmlns:p14="http://schemas.microsoft.com/office/powerpoint/2010/main" val="687390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utdoor object, dark, fireworks&#10;&#10;Description generated with high confidence">
            <a:extLst>
              <a:ext uri="{FF2B5EF4-FFF2-40B4-BE49-F238E27FC236}">
                <a16:creationId xmlns:a16="http://schemas.microsoft.com/office/drawing/2014/main" id="{CCEE3A12-1CD3-4977-A6B0-EB9C4174D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15" y="3565108"/>
            <a:ext cx="3312400" cy="3292892"/>
          </a:xfrm>
          <a:prstGeom prst="rect">
            <a:avLst/>
          </a:prstGeom>
        </p:spPr>
      </p:pic>
      <p:pic>
        <p:nvPicPr>
          <p:cNvPr id="7" name="Picture 6" descr="A picture containing dark&#10;&#10;Description generated with high confidence">
            <a:extLst>
              <a:ext uri="{FF2B5EF4-FFF2-40B4-BE49-F238E27FC236}">
                <a16:creationId xmlns:a16="http://schemas.microsoft.com/office/drawing/2014/main" id="{5ECFB90C-8B7E-4BD1-9A49-91236221B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38" y="3565109"/>
            <a:ext cx="3308499" cy="3292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5260BB-9A8E-471D-9611-E039447C3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5108"/>
            <a:ext cx="3288990" cy="3292891"/>
          </a:xfrm>
          <a:prstGeom prst="rect">
            <a:avLst/>
          </a:prstGeom>
        </p:spPr>
      </p:pic>
      <p:pic>
        <p:nvPicPr>
          <p:cNvPr id="11" name="Picture 10" descr="A group of fireworks in the sky&#10;&#10;Description generated with high confidence">
            <a:extLst>
              <a:ext uri="{FF2B5EF4-FFF2-40B4-BE49-F238E27FC236}">
                <a16:creationId xmlns:a16="http://schemas.microsoft.com/office/drawing/2014/main" id="{118A6BEC-650C-4D87-BEAE-90A618137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6" y="0"/>
            <a:ext cx="3492464" cy="349246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2BF60C-EA53-4F3E-80DC-726466B2951E}"/>
              </a:ext>
            </a:extLst>
          </p:cNvPr>
          <p:cNvCxnSpPr>
            <a:cxnSpLocks/>
          </p:cNvCxnSpPr>
          <p:nvPr/>
        </p:nvCxnSpPr>
        <p:spPr>
          <a:xfrm flipH="1">
            <a:off x="7781192" y="3006970"/>
            <a:ext cx="694593" cy="42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89629A-E65E-4D90-8C18-813E3CE11184}"/>
              </a:ext>
            </a:extLst>
          </p:cNvPr>
          <p:cNvCxnSpPr>
            <a:cxnSpLocks/>
          </p:cNvCxnSpPr>
          <p:nvPr/>
        </p:nvCxnSpPr>
        <p:spPr>
          <a:xfrm flipH="1">
            <a:off x="6180992" y="2787162"/>
            <a:ext cx="2294794" cy="64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ECBC87-AB78-4704-ACCC-C01C97979547}"/>
              </a:ext>
            </a:extLst>
          </p:cNvPr>
          <p:cNvCxnSpPr>
            <a:cxnSpLocks/>
          </p:cNvCxnSpPr>
          <p:nvPr/>
        </p:nvCxnSpPr>
        <p:spPr>
          <a:xfrm flipH="1">
            <a:off x="2549769" y="2523392"/>
            <a:ext cx="5952394" cy="905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565EA35A-C3E0-4FC8-B1B0-1F494DF0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0747" y="76249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Channel Splitting</a:t>
            </a:r>
          </a:p>
        </p:txBody>
      </p:sp>
    </p:spTree>
    <p:extLst>
      <p:ext uri="{BB962C8B-B14F-4D97-AF65-F5344CB8AC3E}">
        <p14:creationId xmlns:p14="http://schemas.microsoft.com/office/powerpoint/2010/main" val="4214058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89CA-9A88-4707-BF25-3B08BA31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94" y="188544"/>
            <a:ext cx="237479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24D68-8CB1-4661-825D-4155E5CEB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4" y="1623222"/>
            <a:ext cx="4474608" cy="5125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69899-48D5-4FE1-88A7-1D1106FED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5" y="1514107"/>
            <a:ext cx="6690996" cy="5106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54DB90-6F15-45D0-8544-E745CB321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02" y="391886"/>
            <a:ext cx="6935342" cy="91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0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6A6A-D00A-481E-AFEF-493587E1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8305-DA0B-4A97-9610-FEBCC0006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https://www.sens.org/research/intramural/mitochondrial-mutations/mitochondrial-repair-project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https://www.dreamstime.com/stock-image-tangled-wires-image27063551</a:t>
            </a:r>
            <a:endParaRPr lang="en-US" dirty="0"/>
          </a:p>
          <a:p>
            <a:r>
              <a:rPr lang="en-US" dirty="0">
                <a:hlinkClick r:id="rId4"/>
              </a:rPr>
              <a:t>https://hipwallpaper.com/mitochondria-wallpapers/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4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06D1-C625-4765-95A2-0711A3A0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Page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29C87-B2D5-4C67-8F06-1B7C5A164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Take the cell outline (in the ROI manager)</a:t>
            </a:r>
          </a:p>
          <a:p>
            <a:r>
              <a:rPr lang="en-US" dirty="0"/>
              <a:t>Get the bounding box values</a:t>
            </a:r>
          </a:p>
          <a:p>
            <a:r>
              <a:rPr lang="en-US" dirty="0"/>
              <a:t>Generate random x/y pixel coordinates within the bounding box corrected for the size of the rectangle</a:t>
            </a:r>
          </a:p>
          <a:p>
            <a:r>
              <a:rPr lang="en-US" dirty="0"/>
              <a:t>Then add the first ROI and the second ROI together into a shape ROI and ask for the area</a:t>
            </a:r>
          </a:p>
          <a:p>
            <a:r>
              <a:rPr lang="en-US" dirty="0"/>
              <a:t>See if the area is evenly divisible by the area of each individual rectangle</a:t>
            </a:r>
          </a:p>
          <a:p>
            <a:r>
              <a:rPr lang="en-US" dirty="0"/>
              <a:t>That will check to see that the rectangles don’t overlap </a:t>
            </a:r>
            <a:r>
              <a:rPr lang="en-US" dirty="0" err="1"/>
              <a:t>eachother</a:t>
            </a:r>
            <a:endParaRPr lang="en-US" dirty="0"/>
          </a:p>
          <a:p>
            <a:r>
              <a:rPr lang="en-US" dirty="0"/>
              <a:t>Then add the cell outline to the shape ROI and measure if the area of the resulting shape ROI = the area of the original shape ROI</a:t>
            </a:r>
          </a:p>
          <a:p>
            <a:r>
              <a:rPr lang="en-US" dirty="0"/>
              <a:t>If so, then neither of the new ROIs hang out past the boundaries of the cell</a:t>
            </a:r>
          </a:p>
          <a:p>
            <a:r>
              <a:rPr lang="en-US" dirty="0"/>
              <a:t>If either of these conditions are violated, remove the most recently generated ROI and try again</a:t>
            </a:r>
          </a:p>
          <a:p>
            <a:r>
              <a:rPr lang="en-US" dirty="0"/>
              <a:t>If no true solutions are found within 20 iterations of this process, return the ROIS that you have</a:t>
            </a:r>
          </a:p>
          <a:p>
            <a:r>
              <a:rPr lang="en-US" dirty="0"/>
              <a:t>Otherwise, proceed until the specified number of ROIs you set are placed</a:t>
            </a:r>
          </a:p>
        </p:txBody>
      </p:sp>
    </p:spTree>
    <p:extLst>
      <p:ext uri="{BB962C8B-B14F-4D97-AF65-F5344CB8AC3E}">
        <p14:creationId xmlns:p14="http://schemas.microsoft.com/office/powerpoint/2010/main" val="213529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9EC8-B230-4FC3-A345-9DADDDDD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strategies were used to solve the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D29-B527-4A00-81DE-9CA60A9DE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was doing image analysis in ImageJ and you can write macros to automate the process</a:t>
            </a:r>
          </a:p>
          <a:p>
            <a:pPr lvl="1"/>
            <a:r>
              <a:rPr lang="en-US" dirty="0"/>
              <a:t>Wrote a macro in </a:t>
            </a:r>
            <a:r>
              <a:rPr lang="en-US" dirty="0" err="1"/>
              <a:t>Jython</a:t>
            </a:r>
            <a:r>
              <a:rPr lang="en-US" dirty="0"/>
              <a:t> that uses the </a:t>
            </a:r>
            <a:r>
              <a:rPr lang="en-US" dirty="0" err="1"/>
              <a:t>imageJ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to systematically call on </a:t>
            </a:r>
            <a:r>
              <a:rPr lang="en-US" dirty="0" err="1"/>
              <a:t>imagej</a:t>
            </a:r>
            <a:r>
              <a:rPr lang="en-US" dirty="0"/>
              <a:t> functionality</a:t>
            </a:r>
          </a:p>
          <a:p>
            <a:pPr lvl="1"/>
            <a:r>
              <a:rPr lang="en-US" dirty="0"/>
              <a:t>Then show tour of the background</a:t>
            </a:r>
          </a:p>
          <a:p>
            <a:pPr lvl="1"/>
            <a:r>
              <a:rPr lang="en-US" dirty="0"/>
              <a:t>Little bit of a flowchart</a:t>
            </a:r>
          </a:p>
          <a:p>
            <a:pPr lvl="2"/>
            <a:r>
              <a:rPr lang="en-US" dirty="0"/>
              <a:t>Use the batch processor to sequentially open images</a:t>
            </a:r>
          </a:p>
          <a:p>
            <a:pPr lvl="2"/>
            <a:r>
              <a:rPr lang="en-US" dirty="0"/>
              <a:t>Turn all of the cell outlines and background spots into ROIs</a:t>
            </a:r>
          </a:p>
          <a:p>
            <a:pPr lvl="2"/>
            <a:r>
              <a:rPr lang="en-US" dirty="0"/>
              <a:t>For each of the ones that are a cell, generate 20 randomly placed sub-</a:t>
            </a:r>
            <a:r>
              <a:rPr lang="en-US" dirty="0" err="1"/>
              <a:t>rois</a:t>
            </a:r>
            <a:endParaRPr lang="en-US" dirty="0"/>
          </a:p>
          <a:p>
            <a:pPr lvl="2"/>
            <a:r>
              <a:rPr lang="en-US" dirty="0"/>
              <a:t>Then split the channels of the image to measure fluorescence intensity at _____ wavelength and ______ wavelength separately</a:t>
            </a:r>
          </a:p>
          <a:p>
            <a:pPr lvl="2"/>
            <a:r>
              <a:rPr lang="en-US" dirty="0"/>
              <a:t>Find measurements for all the ROIS</a:t>
            </a:r>
          </a:p>
          <a:p>
            <a:pPr lvl="2"/>
            <a:r>
              <a:rPr lang="en-US" dirty="0"/>
              <a:t>Grab the results from the results table, format them, and save them as a txt file</a:t>
            </a:r>
          </a:p>
          <a:p>
            <a:pPr lvl="2"/>
            <a:r>
              <a:rPr lang="en-US" dirty="0"/>
              <a:t>Then visualize the resulting data using R</a:t>
            </a:r>
          </a:p>
        </p:txBody>
      </p:sp>
    </p:spTree>
    <p:extLst>
      <p:ext uri="{BB962C8B-B14F-4D97-AF65-F5344CB8AC3E}">
        <p14:creationId xmlns:p14="http://schemas.microsoft.com/office/powerpoint/2010/main" val="1698498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5EF1-5F6B-4ECD-AE6A-BC53412A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enough detail so that the approach could be reproduced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97E38-37E4-4FBD-AA99-07FA2D492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262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6B56-B7F1-4BF6-B367-090C43E4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input and output for the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F4D43-4161-499A-BF9C-838522CB9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are confocal fluorescent microscopy .</a:t>
            </a:r>
            <a:r>
              <a:rPr lang="en-US" dirty="0" err="1"/>
              <a:t>tif</a:t>
            </a:r>
            <a:r>
              <a:rPr lang="en-US" dirty="0"/>
              <a:t> files of cells with saved overlays outlining each cell.</a:t>
            </a:r>
          </a:p>
          <a:p>
            <a:r>
              <a:rPr lang="en-US" dirty="0"/>
              <a:t>The output is a txt file with measurements of area integrated pixel intensity mean grey value for the background spots, the cells, and each of the </a:t>
            </a:r>
            <a:r>
              <a:rPr lang="en-US" dirty="0" err="1"/>
              <a:t>rois</a:t>
            </a:r>
            <a:r>
              <a:rPr lang="en-US" dirty="0"/>
              <a:t> drawn inside the cells.</a:t>
            </a:r>
          </a:p>
        </p:txBody>
      </p:sp>
    </p:spTree>
    <p:extLst>
      <p:ext uri="{BB962C8B-B14F-4D97-AF65-F5344CB8AC3E}">
        <p14:creationId xmlns:p14="http://schemas.microsoft.com/office/powerpoint/2010/main" val="228638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5A1FD1D3-AF09-4BDF-B0CF-686E4A2F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r="10555"/>
          <a:stretch/>
        </p:blipFill>
        <p:spPr>
          <a:xfrm>
            <a:off x="6356724" y="0"/>
            <a:ext cx="5862592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952FBF-4F20-4D66-BBEA-E6CED48D40D6}"/>
              </a:ext>
            </a:extLst>
          </p:cNvPr>
          <p:cNvGrpSpPr/>
          <p:nvPr/>
        </p:nvGrpSpPr>
        <p:grpSpPr>
          <a:xfrm>
            <a:off x="4006522" y="3118750"/>
            <a:ext cx="3582998" cy="3722988"/>
            <a:chOff x="4006522" y="3118750"/>
            <a:chExt cx="3582998" cy="37229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6C8963-6858-45B9-B5E3-E4D8424BF39A}"/>
                </a:ext>
              </a:extLst>
            </p:cNvPr>
            <p:cNvGrpSpPr/>
            <p:nvPr/>
          </p:nvGrpSpPr>
          <p:grpSpPr>
            <a:xfrm rot="20527448" flipH="1">
              <a:off x="4006522" y="3118750"/>
              <a:ext cx="2317526" cy="3722988"/>
              <a:chOff x="7137795" y="60198"/>
              <a:chExt cx="4475866" cy="6943492"/>
            </a:xfrm>
          </p:grpSpPr>
          <p:pic>
            <p:nvPicPr>
              <p:cNvPr id="36" name="Picture 4" descr="Image result for mitochondria">
                <a:extLst>
                  <a:ext uri="{FF2B5EF4-FFF2-40B4-BE49-F238E27FC236}">
                    <a16:creationId xmlns:a16="http://schemas.microsoft.com/office/drawing/2014/main" id="{8D48AD7F-AAD9-4C25-9848-FA38C459B2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02" t="1666"/>
              <a:stretch/>
            </p:blipFill>
            <p:spPr bwMode="auto">
              <a:xfrm>
                <a:off x="7851155" y="259991"/>
                <a:ext cx="3762506" cy="6743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4250B11-BF09-445B-8EE3-864B23BEBA2B}"/>
                  </a:ext>
                </a:extLst>
              </p:cNvPr>
              <p:cNvSpPr/>
              <p:nvPr/>
            </p:nvSpPr>
            <p:spPr>
              <a:xfrm>
                <a:off x="7137795" y="60198"/>
                <a:ext cx="2208429" cy="124481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66DCE445-114A-4F2F-980B-8083D8FBAABF}"/>
                </a:ext>
              </a:extLst>
            </p:cNvPr>
            <p:cNvSpPr/>
            <p:nvPr/>
          </p:nvSpPr>
          <p:spPr>
            <a:xfrm rot="10800000">
              <a:off x="5340096" y="5087910"/>
              <a:ext cx="2249424" cy="1881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B250AB7-98FB-47CF-8EE0-BCB81546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2580786"/>
            <a:ext cx="5167847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We want to quantify differences in fluorescence intensity between cells in different samples</a:t>
            </a:r>
            <a:br>
              <a:rPr lang="en-US" dirty="0"/>
            </a:b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2256FBF-1B23-40E5-BC46-30604403BDA2}"/>
              </a:ext>
            </a:extLst>
          </p:cNvPr>
          <p:cNvSpPr txBox="1">
            <a:spLocks/>
          </p:cNvSpPr>
          <p:nvPr/>
        </p:nvSpPr>
        <p:spPr>
          <a:xfrm>
            <a:off x="723899" y="259991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the problem?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D5B73F-1A89-433E-A788-1C5E630BA8F4}"/>
              </a:ext>
            </a:extLst>
          </p:cNvPr>
          <p:cNvSpPr txBox="1"/>
          <p:nvPr/>
        </p:nvSpPr>
        <p:spPr>
          <a:xfrm>
            <a:off x="1439796" y="5087910"/>
            <a:ext cx="2482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Mitochondrially localized fluorophore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7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cell art wallpaper mitochondria">
            <a:extLst>
              <a:ext uri="{FF2B5EF4-FFF2-40B4-BE49-F238E27FC236}">
                <a16:creationId xmlns:a16="http://schemas.microsoft.com/office/drawing/2014/main" id="{AAFA6285-D735-4D35-B50B-B7389C360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t="3831" r="-192" b="21456"/>
          <a:stretch/>
        </p:blipFill>
        <p:spPr bwMode="auto">
          <a:xfrm>
            <a:off x="0" y="0"/>
            <a:ext cx="122388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36EA7-5994-4CC3-8654-23D6ACEB6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323" y="1349619"/>
            <a:ext cx="10187354" cy="41587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Our fluorescent probe is mitochondrially localized. Mitochondria are not uniformly distributed within a cell.</a:t>
            </a:r>
          </a:p>
          <a:p>
            <a:pPr marL="0" indent="0" algn="ctr">
              <a:buNone/>
            </a:pPr>
            <a:r>
              <a:rPr lang="en-US" sz="3200" dirty="0"/>
              <a:t> </a:t>
            </a:r>
          </a:p>
          <a:p>
            <a:pPr marL="0" indent="0" algn="ctr">
              <a:buNone/>
            </a:pPr>
            <a:r>
              <a:rPr lang="en-US" sz="3200" dirty="0"/>
              <a:t>In order to make the most of our limited sampling of cells, we wish to take many separate measurements of the mitochondrial network within each cell.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3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A387-52C2-4F94-A510-C54809FFB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369" y="417879"/>
            <a:ext cx="4533900" cy="1325563"/>
          </a:xfrm>
        </p:spPr>
        <p:txBody>
          <a:bodyPr/>
          <a:lstStyle/>
          <a:p>
            <a:r>
              <a:rPr lang="en-US" dirty="0"/>
              <a:t>We Want: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0E663-F036-4313-859D-308877A30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369" y="2001471"/>
            <a:ext cx="45339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20 ROIs per cell</a:t>
            </a:r>
          </a:p>
          <a:p>
            <a:pPr marL="0" indent="0">
              <a:buNone/>
            </a:pPr>
            <a:r>
              <a:rPr lang="en-US" dirty="0"/>
              <a:t>Readings from all channels</a:t>
            </a:r>
          </a:p>
          <a:p>
            <a:pPr marL="0" indent="0">
              <a:buNone/>
            </a:pPr>
            <a:r>
              <a:rPr lang="en-US" dirty="0"/>
              <a:t>-Area</a:t>
            </a:r>
          </a:p>
          <a:p>
            <a:pPr marL="0" indent="0">
              <a:buNone/>
            </a:pPr>
            <a:r>
              <a:rPr lang="en-US" dirty="0"/>
              <a:t>-Mean Gray Value</a:t>
            </a:r>
          </a:p>
          <a:p>
            <a:pPr marL="0" indent="0">
              <a:buNone/>
            </a:pPr>
            <a:r>
              <a:rPr lang="en-US" dirty="0"/>
              <a:t>-Integrated Pixel Intensity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80879D-4C9F-4443-AE7B-18F8A81C398D}"/>
              </a:ext>
            </a:extLst>
          </p:cNvPr>
          <p:cNvSpPr txBox="1">
            <a:spLocks/>
          </p:cNvSpPr>
          <p:nvPr/>
        </p:nvSpPr>
        <p:spPr>
          <a:xfrm>
            <a:off x="1069731" y="417879"/>
            <a:ext cx="4533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Have: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0BB285-210D-4914-B1C4-6DD8B7520A30}"/>
              </a:ext>
            </a:extLst>
          </p:cNvPr>
          <p:cNvSpPr txBox="1">
            <a:spLocks/>
          </p:cNvSpPr>
          <p:nvPr/>
        </p:nvSpPr>
        <p:spPr>
          <a:xfrm>
            <a:off x="1069731" y="2001471"/>
            <a:ext cx="4533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TIFF images</a:t>
            </a:r>
          </a:p>
          <a:p>
            <a:pPr marL="0" indent="0">
              <a:buNone/>
            </a:pPr>
            <a:r>
              <a:rPr lang="en-US" dirty="0"/>
              <a:t>Multiple cells per image</a:t>
            </a:r>
          </a:p>
          <a:p>
            <a:pPr marL="0" indent="0">
              <a:buNone/>
            </a:pPr>
            <a:r>
              <a:rPr lang="en-US" dirty="0"/>
              <a:t>Overlay with cell outlines</a:t>
            </a:r>
          </a:p>
          <a:p>
            <a:pPr marL="0" indent="0">
              <a:buNone/>
            </a:pPr>
            <a:r>
              <a:rPr lang="en-US" dirty="0"/>
              <a:t>Multiple channels per image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CC7BFC-3F7D-4A8E-9075-A70FD7D2D6C6}"/>
              </a:ext>
            </a:extLst>
          </p:cNvPr>
          <p:cNvSpPr/>
          <p:nvPr/>
        </p:nvSpPr>
        <p:spPr>
          <a:xfrm>
            <a:off x="1069731" y="1436663"/>
            <a:ext cx="3053861" cy="5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E2BD28-6DDF-4864-912E-7187665071D6}"/>
              </a:ext>
            </a:extLst>
          </p:cNvPr>
          <p:cNvSpPr/>
          <p:nvPr/>
        </p:nvSpPr>
        <p:spPr>
          <a:xfrm>
            <a:off x="6588369" y="1436662"/>
            <a:ext cx="3053861" cy="5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4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C5AC-F561-4664-AAC8-CAB0CDEE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Image J, FIJI, and the </a:t>
            </a:r>
            <a:r>
              <a:rPr lang="en-US" sz="5400" dirty="0" err="1"/>
              <a:t>ij</a:t>
            </a:r>
            <a:r>
              <a:rPr lang="en-US" sz="5400" dirty="0"/>
              <a:t> API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2BE6EA-EF0E-4FBF-849E-2DF7B4FC7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656" y="2493841"/>
            <a:ext cx="1333616" cy="3619814"/>
          </a:xfrm>
        </p:spPr>
      </p:pic>
      <p:pic>
        <p:nvPicPr>
          <p:cNvPr id="3074" name="Picture 2" descr="Image result for fiji logo">
            <a:extLst>
              <a:ext uri="{FF2B5EF4-FFF2-40B4-BE49-F238E27FC236}">
                <a16:creationId xmlns:a16="http://schemas.microsoft.com/office/drawing/2014/main" id="{E33395FF-3D04-4D55-B28E-04C815A3F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39" y="3095874"/>
            <a:ext cx="3311768" cy="33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magej logo png">
            <a:extLst>
              <a:ext uri="{FF2B5EF4-FFF2-40B4-BE49-F238E27FC236}">
                <a16:creationId xmlns:a16="http://schemas.microsoft.com/office/drawing/2014/main" id="{66DEB1CD-A700-4FD2-BB99-C4F287E3C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39" y="235890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E3ECA1-DED1-45EF-8515-BEEEA5645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938" y="2805728"/>
            <a:ext cx="3109229" cy="2415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1B61F3-CDF5-4C73-8B7A-3D32653BE37F}"/>
              </a:ext>
            </a:extLst>
          </p:cNvPr>
          <p:cNvSpPr/>
          <p:nvPr/>
        </p:nvSpPr>
        <p:spPr>
          <a:xfrm>
            <a:off x="1491761" y="1451095"/>
            <a:ext cx="920847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2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EC8456F-8DFF-4871-80AC-C7CE2C34B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4" b="5000"/>
          <a:stretch/>
        </p:blipFill>
        <p:spPr>
          <a:xfrm rot="21600000">
            <a:off x="0" y="-342872"/>
            <a:ext cx="12192000" cy="72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45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D975-8392-4F38-96D0-83967947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 Input</a:t>
            </a:r>
          </a:p>
        </p:txBody>
      </p:sp>
      <p:pic>
        <p:nvPicPr>
          <p:cNvPr id="7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A321EF4F-5401-4DB6-B40D-239F4C500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"/>
          <a:stretch/>
        </p:blipFill>
        <p:spPr>
          <a:xfrm>
            <a:off x="6195951" y="1162941"/>
            <a:ext cx="5507418" cy="5475249"/>
          </a:xfrm>
          <a:prstGeom prst="rect">
            <a:avLst/>
          </a:prstGeom>
        </p:spPr>
      </p:pic>
      <p:pic>
        <p:nvPicPr>
          <p:cNvPr id="17" name="Picture 16" descr="A close up of a map&#10;&#10;Description generated with high confidence">
            <a:extLst>
              <a:ext uri="{FF2B5EF4-FFF2-40B4-BE49-F238E27FC236}">
                <a16:creationId xmlns:a16="http://schemas.microsoft.com/office/drawing/2014/main" id="{85A02EAC-8E77-4723-A2C5-E5D05F355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631" y="1162941"/>
            <a:ext cx="5468815" cy="54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12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18A014-2EBF-4D18-BEAA-F8BE83C00043}"/>
              </a:ext>
            </a:extLst>
          </p:cNvPr>
          <p:cNvSpPr txBox="1"/>
          <p:nvPr/>
        </p:nvSpPr>
        <p:spPr>
          <a:xfrm>
            <a:off x="1724343" y="1630450"/>
            <a:ext cx="3556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Use Batch Processor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48D7D-07AD-44F0-A12E-C41FA544F4B4}"/>
              </a:ext>
            </a:extLst>
          </p:cNvPr>
          <p:cNvSpPr txBox="1"/>
          <p:nvPr/>
        </p:nvSpPr>
        <p:spPr>
          <a:xfrm>
            <a:off x="2547306" y="2357966"/>
            <a:ext cx="396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Turn outlines into ROIs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0E48A-4284-4E03-8848-E7437E4BF248}"/>
              </a:ext>
            </a:extLst>
          </p:cNvPr>
          <p:cNvSpPr txBox="1"/>
          <p:nvPr/>
        </p:nvSpPr>
        <p:spPr>
          <a:xfrm>
            <a:off x="3450165" y="3039453"/>
            <a:ext cx="235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#ROI = #Cells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75E84-DFB7-4349-A01D-255AB7FC36D8}"/>
              </a:ext>
            </a:extLst>
          </p:cNvPr>
          <p:cNvSpPr txBox="1"/>
          <p:nvPr/>
        </p:nvSpPr>
        <p:spPr>
          <a:xfrm>
            <a:off x="4267036" y="3740593"/>
            <a:ext cx="5492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each cell, find bounding box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452864-7AF3-4A8F-A46C-B8D9B0292052}"/>
              </a:ext>
            </a:extLst>
          </p:cNvPr>
          <p:cNvSpPr txBox="1"/>
          <p:nvPr/>
        </p:nvSpPr>
        <p:spPr>
          <a:xfrm>
            <a:off x="5280766" y="4450525"/>
            <a:ext cx="5362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Randomly generate ROIs inside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A5C9CA4-C4A6-4A77-A442-3C7D5BDD1144}"/>
              </a:ext>
            </a:extLst>
          </p:cNvPr>
          <p:cNvSpPr/>
          <p:nvPr/>
        </p:nvSpPr>
        <p:spPr>
          <a:xfrm>
            <a:off x="1311107" y="1786556"/>
            <a:ext cx="342900" cy="272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42C0663-1405-4A96-A8C2-0DBC63B9224A}"/>
              </a:ext>
            </a:extLst>
          </p:cNvPr>
          <p:cNvSpPr/>
          <p:nvPr/>
        </p:nvSpPr>
        <p:spPr>
          <a:xfrm>
            <a:off x="2134070" y="2514072"/>
            <a:ext cx="342900" cy="272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58F11FA-DA78-4F99-B108-A18F30050DB9}"/>
              </a:ext>
            </a:extLst>
          </p:cNvPr>
          <p:cNvSpPr/>
          <p:nvPr/>
        </p:nvSpPr>
        <p:spPr>
          <a:xfrm>
            <a:off x="3007784" y="3186767"/>
            <a:ext cx="342900" cy="272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B6B224-4876-4468-9AB4-A1EB4E54B79F}"/>
              </a:ext>
            </a:extLst>
          </p:cNvPr>
          <p:cNvSpPr/>
          <p:nvPr/>
        </p:nvSpPr>
        <p:spPr>
          <a:xfrm>
            <a:off x="3853800" y="3896699"/>
            <a:ext cx="342900" cy="272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00C8A4-7E52-44D0-9314-971ADDE6EEFF}"/>
              </a:ext>
            </a:extLst>
          </p:cNvPr>
          <p:cNvSpPr/>
          <p:nvPr/>
        </p:nvSpPr>
        <p:spPr>
          <a:xfrm>
            <a:off x="4862194" y="4606631"/>
            <a:ext cx="342900" cy="272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1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CDD00C-955E-4275-96D8-F0E3D7024067}"/>
              </a:ext>
            </a:extLst>
          </p:cNvPr>
          <p:cNvSpPr txBox="1"/>
          <p:nvPr/>
        </p:nvSpPr>
        <p:spPr>
          <a:xfrm>
            <a:off x="2123854" y="1331502"/>
            <a:ext cx="7944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Check if it is entirely contained within the 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C1B94-1C42-41CC-95C5-F08F6C558953}"/>
              </a:ext>
            </a:extLst>
          </p:cNvPr>
          <p:cNvSpPr txBox="1"/>
          <p:nvPr/>
        </p:nvSpPr>
        <p:spPr>
          <a:xfrm>
            <a:off x="2123854" y="4538920"/>
            <a:ext cx="7582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Check if it overlaps previously accepted ROIs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C9289-B3B2-4D4D-ABB6-96EDD1654B46}"/>
              </a:ext>
            </a:extLst>
          </p:cNvPr>
          <p:cNvSpPr txBox="1"/>
          <p:nvPr/>
        </p:nvSpPr>
        <p:spPr>
          <a:xfrm>
            <a:off x="440670" y="291037"/>
            <a:ext cx="7124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Before accepting the new ROI: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249AA8-51FF-44A4-A173-36DD8F5B726C}"/>
              </a:ext>
            </a:extLst>
          </p:cNvPr>
          <p:cNvSpPr/>
          <p:nvPr/>
        </p:nvSpPr>
        <p:spPr>
          <a:xfrm>
            <a:off x="2672861" y="2187301"/>
            <a:ext cx="1855177" cy="1661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52B6C1-F74F-48B2-8616-94D616268EC2}"/>
              </a:ext>
            </a:extLst>
          </p:cNvPr>
          <p:cNvSpPr/>
          <p:nvPr/>
        </p:nvSpPr>
        <p:spPr>
          <a:xfrm>
            <a:off x="7529823" y="2187301"/>
            <a:ext cx="1855177" cy="1661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25B73-A076-42A8-A746-E0D563EAE2B1}"/>
              </a:ext>
            </a:extLst>
          </p:cNvPr>
          <p:cNvSpPr/>
          <p:nvPr/>
        </p:nvSpPr>
        <p:spPr>
          <a:xfrm>
            <a:off x="2446515" y="3257550"/>
            <a:ext cx="720969" cy="3429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E37FD1-8FE2-4EC8-A1E0-BBC94362DEAE}"/>
              </a:ext>
            </a:extLst>
          </p:cNvPr>
          <p:cNvSpPr/>
          <p:nvPr/>
        </p:nvSpPr>
        <p:spPr>
          <a:xfrm>
            <a:off x="8318811" y="2589335"/>
            <a:ext cx="720969" cy="3429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EDF86-9754-426C-AF6B-255455F5EC20}"/>
              </a:ext>
            </a:extLst>
          </p:cNvPr>
          <p:cNvSpPr/>
          <p:nvPr/>
        </p:nvSpPr>
        <p:spPr>
          <a:xfrm>
            <a:off x="5741479" y="2760785"/>
            <a:ext cx="7090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i="1" dirty="0"/>
              <a:t>VS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68FD5B-C460-4B5E-9A12-10D30D5F3017}"/>
              </a:ext>
            </a:extLst>
          </p:cNvPr>
          <p:cNvSpPr/>
          <p:nvPr/>
        </p:nvSpPr>
        <p:spPr>
          <a:xfrm>
            <a:off x="2848897" y="5980491"/>
            <a:ext cx="720969" cy="3429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DF3E9-20A7-43D2-AB25-4E7E92000B0C}"/>
              </a:ext>
            </a:extLst>
          </p:cNvPr>
          <p:cNvSpPr/>
          <p:nvPr/>
        </p:nvSpPr>
        <p:spPr>
          <a:xfrm>
            <a:off x="3281862" y="5809041"/>
            <a:ext cx="720969" cy="3429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B2965D-0142-4E26-910F-6A1F4A472939}"/>
              </a:ext>
            </a:extLst>
          </p:cNvPr>
          <p:cNvSpPr/>
          <p:nvPr/>
        </p:nvSpPr>
        <p:spPr>
          <a:xfrm>
            <a:off x="8588250" y="6119867"/>
            <a:ext cx="720969" cy="3429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31565-88B7-4318-9E2A-48B9988D3A41}"/>
              </a:ext>
            </a:extLst>
          </p:cNvPr>
          <p:cNvSpPr/>
          <p:nvPr/>
        </p:nvSpPr>
        <p:spPr>
          <a:xfrm>
            <a:off x="7678504" y="5809041"/>
            <a:ext cx="720969" cy="3429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C573E8-3E0B-45A3-A911-EB79523C740E}"/>
              </a:ext>
            </a:extLst>
          </p:cNvPr>
          <p:cNvSpPr/>
          <p:nvPr/>
        </p:nvSpPr>
        <p:spPr>
          <a:xfrm>
            <a:off x="5741479" y="5697179"/>
            <a:ext cx="7090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i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91563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24830</TotalTime>
  <Words>621</Words>
  <Application>Microsoft Office PowerPoint</Application>
  <PresentationFormat>Widescreen</PresentationFormat>
  <Paragraphs>72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Adobe Garamond Pro Bold</vt:lpstr>
      <vt:lpstr>Algerian</vt:lpstr>
      <vt:lpstr>Arial</vt:lpstr>
      <vt:lpstr>Calibri</vt:lpstr>
      <vt:lpstr>Calibri Light</vt:lpstr>
      <vt:lpstr>Office Theme</vt:lpstr>
      <vt:lpstr>Fluorescence Quantification With Multiple ROIs per Cell </vt:lpstr>
      <vt:lpstr>We want to quantify differences in fluorescence intensity between cells in different samples </vt:lpstr>
      <vt:lpstr>PowerPoint Presentation</vt:lpstr>
      <vt:lpstr>We Want:</vt:lpstr>
      <vt:lpstr>Image J, FIJI, and the ij API</vt:lpstr>
      <vt:lpstr>PowerPoint Presentation</vt:lpstr>
      <vt:lpstr>Example Input</vt:lpstr>
      <vt:lpstr>PowerPoint Presentation</vt:lpstr>
      <vt:lpstr>PowerPoint Presentation</vt:lpstr>
      <vt:lpstr>Channel Splitting</vt:lpstr>
      <vt:lpstr>Results</vt:lpstr>
      <vt:lpstr>Image Credits</vt:lpstr>
      <vt:lpstr>ROI Page </vt:lpstr>
      <vt:lpstr>What strategies were used to solve the problem? </vt:lpstr>
      <vt:lpstr>Provide enough detail so that the approach could be reproduced</vt:lpstr>
      <vt:lpstr>What is the input and output for the program?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Pipho, Krista</dc:creator>
  <cp:lastModifiedBy>Pipho, Krista</cp:lastModifiedBy>
  <cp:revision>30</cp:revision>
  <dcterms:created xsi:type="dcterms:W3CDTF">2018-12-06T02:07:43Z</dcterms:created>
  <dcterms:modified xsi:type="dcterms:W3CDTF">2019-01-09T13:53:42Z</dcterms:modified>
</cp:coreProperties>
</file>